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6" r:id="rId3"/>
    <p:sldId id="328" r:id="rId4"/>
    <p:sldId id="327" r:id="rId5"/>
    <p:sldId id="312" r:id="rId6"/>
    <p:sldId id="315" r:id="rId7"/>
    <p:sldId id="332" r:id="rId8"/>
    <p:sldId id="322" r:id="rId9"/>
    <p:sldId id="323" r:id="rId10"/>
    <p:sldId id="321" r:id="rId11"/>
    <p:sldId id="325" r:id="rId12"/>
    <p:sldId id="333" r:id="rId13"/>
    <p:sldId id="329" r:id="rId14"/>
    <p:sldId id="330" r:id="rId15"/>
    <p:sldId id="331" r:id="rId16"/>
    <p:sldId id="319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693"/>
    <a:srgbClr val="4C87B1"/>
    <a:srgbClr val="AD3E34"/>
    <a:srgbClr val="9900CC"/>
    <a:srgbClr val="ACC5D8"/>
    <a:srgbClr val="F9F9F9"/>
    <a:srgbClr val="33B2C3"/>
    <a:srgbClr val="5B6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8" autoAdjust="0"/>
    <p:restoredTop sz="91281" autoAdjust="0"/>
  </p:normalViewPr>
  <p:slideViewPr>
    <p:cSldViewPr showGuides="1">
      <p:cViewPr>
        <p:scale>
          <a:sx n="74" d="100"/>
          <a:sy n="74" d="100"/>
        </p:scale>
        <p:origin x="-43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F79D43-8A62-4A95-9CAC-D06962C73B45}" type="datetime1">
              <a:rPr lang="en-GB" smtClean="0"/>
              <a:t>24/02/2014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EEF9B3-B679-4F79-8A4E-BCC3E1FAAC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9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552623-7B09-4209-9D39-7F1C7A72FA9B}" type="datetime1">
              <a:rPr lang="en-GB" smtClean="0"/>
              <a:t>24/02/2014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8F28CB-FDE2-4041-A69C-F649D8A2ED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2434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B250D5-8942-4B53-896C-5159765F6AE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CE1803D-4AE8-4C04-A313-4E89D64BAFC8}" type="datetime1">
              <a:rPr lang="en-GB" smtClean="0"/>
              <a:t>24/02/2014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3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1552623-7B09-4209-9D39-7F1C7A72FA9B}" type="datetime1">
              <a:rPr lang="en-GB" smtClean="0"/>
              <a:t>24/02/2014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8F28CB-FDE2-4041-A69C-F649D8A2EDC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0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wdUpDiag">
          <a:fgClr>
            <a:srgbClr val="F9F9F9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 rot="10800000">
            <a:off x="-30046" y="2564903"/>
            <a:ext cx="9174961" cy="4324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5121 h 10000"/>
              <a:gd name="connsiteX5" fmla="*/ 7453 w 10000"/>
              <a:gd name="connsiteY5" fmla="*/ 6692 h 10000"/>
              <a:gd name="connsiteX6" fmla="*/ 2578 w 10000"/>
              <a:gd name="connsiteY6" fmla="*/ 306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3600 h 10000"/>
              <a:gd name="connsiteX4" fmla="*/ 10000 w 10000"/>
              <a:gd name="connsiteY4" fmla="*/ 5121 h 10000"/>
              <a:gd name="connsiteX5" fmla="*/ 7453 w 10000"/>
              <a:gd name="connsiteY5" fmla="*/ 6692 h 10000"/>
              <a:gd name="connsiteX6" fmla="*/ 2578 w 10000"/>
              <a:gd name="connsiteY6" fmla="*/ 306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1"/>
              <a:gd name="connsiteY0" fmla="*/ 32045 h 42015"/>
              <a:gd name="connsiteX1" fmla="*/ 4404 w 10001"/>
              <a:gd name="connsiteY1" fmla="*/ 32015 h 42015"/>
              <a:gd name="connsiteX2" fmla="*/ 7578 w 10001"/>
              <a:gd name="connsiteY2" fmla="*/ 37610 h 42015"/>
              <a:gd name="connsiteX3" fmla="*/ 10001 w 10001"/>
              <a:gd name="connsiteY3" fmla="*/ 0 h 42015"/>
              <a:gd name="connsiteX4" fmla="*/ 10000 w 10001"/>
              <a:gd name="connsiteY4" fmla="*/ 37136 h 42015"/>
              <a:gd name="connsiteX5" fmla="*/ 7453 w 10001"/>
              <a:gd name="connsiteY5" fmla="*/ 38707 h 42015"/>
              <a:gd name="connsiteX6" fmla="*/ 2578 w 10001"/>
              <a:gd name="connsiteY6" fmla="*/ 35079 h 42015"/>
              <a:gd name="connsiteX7" fmla="*/ 0 w 10001"/>
              <a:gd name="connsiteY7" fmla="*/ 42015 h 42015"/>
              <a:gd name="connsiteX8" fmla="*/ 10 w 10001"/>
              <a:gd name="connsiteY8" fmla="*/ 32045 h 42015"/>
              <a:gd name="connsiteX0" fmla="*/ 10 w 10001"/>
              <a:gd name="connsiteY0" fmla="*/ 32045 h 42015"/>
              <a:gd name="connsiteX1" fmla="*/ 4404 w 10001"/>
              <a:gd name="connsiteY1" fmla="*/ 32015 h 42015"/>
              <a:gd name="connsiteX2" fmla="*/ 7567 w 10001"/>
              <a:gd name="connsiteY2" fmla="*/ 31000 h 42015"/>
              <a:gd name="connsiteX3" fmla="*/ 10001 w 10001"/>
              <a:gd name="connsiteY3" fmla="*/ 0 h 42015"/>
              <a:gd name="connsiteX4" fmla="*/ 10000 w 10001"/>
              <a:gd name="connsiteY4" fmla="*/ 37136 h 42015"/>
              <a:gd name="connsiteX5" fmla="*/ 7453 w 10001"/>
              <a:gd name="connsiteY5" fmla="*/ 38707 h 42015"/>
              <a:gd name="connsiteX6" fmla="*/ 2578 w 10001"/>
              <a:gd name="connsiteY6" fmla="*/ 35079 h 42015"/>
              <a:gd name="connsiteX7" fmla="*/ 0 w 10001"/>
              <a:gd name="connsiteY7" fmla="*/ 42015 h 42015"/>
              <a:gd name="connsiteX8" fmla="*/ 10 w 10001"/>
              <a:gd name="connsiteY8" fmla="*/ 32045 h 42015"/>
              <a:gd name="connsiteX0" fmla="*/ 10 w 10001"/>
              <a:gd name="connsiteY0" fmla="*/ 32064 h 42034"/>
              <a:gd name="connsiteX1" fmla="*/ 4404 w 10001"/>
              <a:gd name="connsiteY1" fmla="*/ 32034 h 42034"/>
              <a:gd name="connsiteX2" fmla="*/ 10001 w 10001"/>
              <a:gd name="connsiteY2" fmla="*/ 19 h 42034"/>
              <a:gd name="connsiteX3" fmla="*/ 10000 w 10001"/>
              <a:gd name="connsiteY3" fmla="*/ 37155 h 42034"/>
              <a:gd name="connsiteX4" fmla="*/ 7453 w 10001"/>
              <a:gd name="connsiteY4" fmla="*/ 38726 h 42034"/>
              <a:gd name="connsiteX5" fmla="*/ 2578 w 10001"/>
              <a:gd name="connsiteY5" fmla="*/ 35098 h 42034"/>
              <a:gd name="connsiteX6" fmla="*/ 0 w 10001"/>
              <a:gd name="connsiteY6" fmla="*/ 42034 h 42034"/>
              <a:gd name="connsiteX7" fmla="*/ 10 w 10001"/>
              <a:gd name="connsiteY7" fmla="*/ 32064 h 42034"/>
              <a:gd name="connsiteX0" fmla="*/ 10 w 10001"/>
              <a:gd name="connsiteY0" fmla="*/ 32045 h 42015"/>
              <a:gd name="connsiteX1" fmla="*/ 10001 w 10001"/>
              <a:gd name="connsiteY1" fmla="*/ 0 h 42015"/>
              <a:gd name="connsiteX2" fmla="*/ 10000 w 10001"/>
              <a:gd name="connsiteY2" fmla="*/ 37136 h 42015"/>
              <a:gd name="connsiteX3" fmla="*/ 7453 w 10001"/>
              <a:gd name="connsiteY3" fmla="*/ 38707 h 42015"/>
              <a:gd name="connsiteX4" fmla="*/ 2578 w 10001"/>
              <a:gd name="connsiteY4" fmla="*/ 35079 h 42015"/>
              <a:gd name="connsiteX5" fmla="*/ 0 w 10001"/>
              <a:gd name="connsiteY5" fmla="*/ 42015 h 42015"/>
              <a:gd name="connsiteX6" fmla="*/ 10 w 10001"/>
              <a:gd name="connsiteY6" fmla="*/ 32045 h 42015"/>
              <a:gd name="connsiteX0" fmla="*/ 0 w 10002"/>
              <a:gd name="connsiteY0" fmla="*/ 672 h 42015"/>
              <a:gd name="connsiteX1" fmla="*/ 10002 w 10002"/>
              <a:gd name="connsiteY1" fmla="*/ 0 h 42015"/>
              <a:gd name="connsiteX2" fmla="*/ 10001 w 10002"/>
              <a:gd name="connsiteY2" fmla="*/ 37136 h 42015"/>
              <a:gd name="connsiteX3" fmla="*/ 7454 w 10002"/>
              <a:gd name="connsiteY3" fmla="*/ 38707 h 42015"/>
              <a:gd name="connsiteX4" fmla="*/ 2579 w 10002"/>
              <a:gd name="connsiteY4" fmla="*/ 35079 h 42015"/>
              <a:gd name="connsiteX5" fmla="*/ 1 w 10002"/>
              <a:gd name="connsiteY5" fmla="*/ 42015 h 42015"/>
              <a:gd name="connsiteX6" fmla="*/ 0 w 10002"/>
              <a:gd name="connsiteY6" fmla="*/ 672 h 42015"/>
              <a:gd name="connsiteX0" fmla="*/ 0 w 10002"/>
              <a:gd name="connsiteY0" fmla="*/ 376 h 41719"/>
              <a:gd name="connsiteX1" fmla="*/ 10002 w 10002"/>
              <a:gd name="connsiteY1" fmla="*/ 0 h 41719"/>
              <a:gd name="connsiteX2" fmla="*/ 10001 w 10002"/>
              <a:gd name="connsiteY2" fmla="*/ 36840 h 41719"/>
              <a:gd name="connsiteX3" fmla="*/ 7454 w 10002"/>
              <a:gd name="connsiteY3" fmla="*/ 38411 h 41719"/>
              <a:gd name="connsiteX4" fmla="*/ 2579 w 10002"/>
              <a:gd name="connsiteY4" fmla="*/ 34783 h 41719"/>
              <a:gd name="connsiteX5" fmla="*/ 1 w 10002"/>
              <a:gd name="connsiteY5" fmla="*/ 41719 h 41719"/>
              <a:gd name="connsiteX6" fmla="*/ 0 w 10002"/>
              <a:gd name="connsiteY6" fmla="*/ 376 h 41719"/>
              <a:gd name="connsiteX0" fmla="*/ 0 w 10002"/>
              <a:gd name="connsiteY0" fmla="*/ 0 h 41343"/>
              <a:gd name="connsiteX1" fmla="*/ 10002 w 10002"/>
              <a:gd name="connsiteY1" fmla="*/ 117 h 41343"/>
              <a:gd name="connsiteX2" fmla="*/ 10001 w 10002"/>
              <a:gd name="connsiteY2" fmla="*/ 36464 h 41343"/>
              <a:gd name="connsiteX3" fmla="*/ 7454 w 10002"/>
              <a:gd name="connsiteY3" fmla="*/ 38035 h 41343"/>
              <a:gd name="connsiteX4" fmla="*/ 2579 w 10002"/>
              <a:gd name="connsiteY4" fmla="*/ 34407 h 41343"/>
              <a:gd name="connsiteX5" fmla="*/ 1 w 10002"/>
              <a:gd name="connsiteY5" fmla="*/ 41343 h 41343"/>
              <a:gd name="connsiteX6" fmla="*/ 0 w 10002"/>
              <a:gd name="connsiteY6" fmla="*/ 0 h 41343"/>
              <a:gd name="connsiteX0" fmla="*/ 0 w 10013"/>
              <a:gd name="connsiteY0" fmla="*/ 179 h 41522"/>
              <a:gd name="connsiteX1" fmla="*/ 10013 w 10013"/>
              <a:gd name="connsiteY1" fmla="*/ 0 h 41522"/>
              <a:gd name="connsiteX2" fmla="*/ 10001 w 10013"/>
              <a:gd name="connsiteY2" fmla="*/ 36643 h 41522"/>
              <a:gd name="connsiteX3" fmla="*/ 7454 w 10013"/>
              <a:gd name="connsiteY3" fmla="*/ 38214 h 41522"/>
              <a:gd name="connsiteX4" fmla="*/ 2579 w 10013"/>
              <a:gd name="connsiteY4" fmla="*/ 34586 h 41522"/>
              <a:gd name="connsiteX5" fmla="*/ 1 w 10013"/>
              <a:gd name="connsiteY5" fmla="*/ 41522 h 41522"/>
              <a:gd name="connsiteX6" fmla="*/ 0 w 10013"/>
              <a:gd name="connsiteY6" fmla="*/ 179 h 4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3" h="41522">
                <a:moveTo>
                  <a:pt x="0" y="179"/>
                </a:moveTo>
                <a:lnTo>
                  <a:pt x="10013" y="0"/>
                </a:lnTo>
                <a:cubicBezTo>
                  <a:pt x="10016" y="803"/>
                  <a:pt x="9998" y="35840"/>
                  <a:pt x="10001" y="36643"/>
                </a:cubicBezTo>
                <a:cubicBezTo>
                  <a:pt x="9824" y="37314"/>
                  <a:pt x="8691" y="38557"/>
                  <a:pt x="7454" y="38214"/>
                </a:cubicBezTo>
                <a:cubicBezTo>
                  <a:pt x="6217" y="37871"/>
                  <a:pt x="3821" y="34037"/>
                  <a:pt x="2579" y="34586"/>
                </a:cubicBezTo>
                <a:cubicBezTo>
                  <a:pt x="1300" y="34708"/>
                  <a:pt x="469" y="38870"/>
                  <a:pt x="1" y="41522"/>
                </a:cubicBezTo>
                <a:cubicBezTo>
                  <a:pt x="4" y="38199"/>
                  <a:pt x="-3" y="3502"/>
                  <a:pt x="0" y="179"/>
                </a:cubicBezTo>
                <a:close/>
              </a:path>
            </a:pathLst>
          </a:custGeom>
          <a:gradFill>
            <a:gsLst>
              <a:gs pos="23000">
                <a:srgbClr val="4C87B1"/>
              </a:gs>
              <a:gs pos="100000">
                <a:srgbClr val="ACC5D8">
                  <a:alpha val="54902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2525" y="188913"/>
            <a:ext cx="17303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16"/>
          <p:cNvSpPr txBox="1">
            <a:spLocks/>
          </p:cNvSpPr>
          <p:nvPr userDrawn="1"/>
        </p:nvSpPr>
        <p:spPr>
          <a:xfrm>
            <a:off x="644525" y="2268538"/>
            <a:ext cx="7854950" cy="452437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  <a:defRPr/>
            </a:pPr>
            <a:r>
              <a:rPr lang="en-US" sz="2600" dirty="0">
                <a:solidFill>
                  <a:srgbClr val="3E6693"/>
                </a:solidFill>
                <a:latin typeface="Constantia" pitchFamily="18" charset="0"/>
                <a:cs typeface="Arial" pitchFamily="34" charset="0"/>
              </a:rPr>
              <a:t>Harwich Haven Authority</a:t>
            </a:r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 rot="-10639232">
            <a:off x="-46038" y="2706688"/>
            <a:ext cx="9180513" cy="649287"/>
            <a:chOff x="-19045" y="216550"/>
            <a:chExt cx="9180548" cy="649224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 rot="21435692">
              <a:off x="-19035" y="216958"/>
              <a:ext cx="9163085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6837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21435692">
              <a:off x="-21880" y="283470"/>
              <a:ext cx="9175785" cy="53017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AD3E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35102" y="3573016"/>
            <a:ext cx="7851648" cy="1828800"/>
          </a:xfrm>
          <a:ln>
            <a:noFill/>
          </a:ln>
        </p:spPr>
        <p:txBody>
          <a:bodyPr tIns="0" rIns="18288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rgbClr val="3E6693"/>
                </a:solidFill>
                <a:effectLst>
                  <a:glow rad="38100">
                    <a:srgbClr val="ACC5D8">
                      <a:alpha val="13000"/>
                    </a:srgb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33577" y="5517232"/>
            <a:ext cx="7854696" cy="904064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66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C87B1"/>
              </a:buClr>
              <a:buFont typeface="Wingdings 2" pitchFamily="18" charset="2"/>
              <a:buChar char=""/>
              <a:defRPr/>
            </a:lvl1pPr>
            <a:lvl2pPr>
              <a:buClr>
                <a:srgbClr val="4C87B1"/>
              </a:buClr>
              <a:buFont typeface="Wingdings 2" pitchFamily="18" charset="2"/>
              <a:buChar char=""/>
              <a:defRPr/>
            </a:lvl2pPr>
            <a:lvl3pPr>
              <a:buClr>
                <a:srgbClr val="4C87B1"/>
              </a:buClr>
              <a:buFont typeface="Wingdings 2" pitchFamily="18" charset="2"/>
              <a:buChar char=""/>
              <a:defRPr/>
            </a:lvl3pPr>
            <a:lvl4pPr>
              <a:buClr>
                <a:srgbClr val="4C87B1"/>
              </a:buClr>
              <a:buFont typeface="Wingdings 2" pitchFamily="18" charset="2"/>
              <a:buChar char=""/>
              <a:defRPr/>
            </a:lvl4pPr>
            <a:lvl5pPr>
              <a:buClr>
                <a:srgbClr val="4C87B1"/>
              </a:buClr>
              <a:buFont typeface="Wingdings 2" pitchFamily="18" charset="2"/>
              <a:buChar char="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553C-4589-46BD-9EB5-EDEC4F1D84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pattFill prst="wdUpDiag">
          <a:fgClr>
            <a:srgbClr val="F9F9F9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 rot="-10639232">
            <a:off x="-46038" y="3527425"/>
            <a:ext cx="9180513" cy="649288"/>
            <a:chOff x="-19045" y="216550"/>
            <a:chExt cx="9180548" cy="649224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 rot="21435692">
              <a:off x="-19035" y="216958"/>
              <a:ext cx="9163085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6837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21435692">
              <a:off x="-21880" y="283470"/>
              <a:ext cx="9175785" cy="53017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AD3E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26485" y="436860"/>
            <a:ext cx="7851648" cy="1828800"/>
          </a:xfrm>
          <a:ln>
            <a:noFill/>
          </a:ln>
        </p:spPr>
        <p:txBody>
          <a:bodyPr tIns="0" rIns="18288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rgbClr val="3E6693"/>
                </a:solidFill>
                <a:effectLst>
                  <a:glow rad="38100">
                    <a:srgbClr val="ACC5D8">
                      <a:alpha val="13000"/>
                    </a:srgb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16"/>
          <p:cNvSpPr>
            <a:spLocks noGrp="1"/>
          </p:cNvSpPr>
          <p:nvPr>
            <p:ph type="subTitle" idx="1"/>
          </p:nvPr>
        </p:nvSpPr>
        <p:spPr>
          <a:xfrm>
            <a:off x="624960" y="2381076"/>
            <a:ext cx="7854696" cy="904064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rgbClr val="ACC5D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4A1BF-EC9F-42C4-99C7-6697A38939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solidFill>
                  <a:srgbClr val="3E66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ACC5D8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ACC5D8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buClr>
                <a:srgbClr val="4C87B1"/>
              </a:buClr>
              <a:defRPr sz="2200"/>
            </a:lvl1pPr>
            <a:lvl2pPr>
              <a:buClr>
                <a:srgbClr val="4C87B1"/>
              </a:buClr>
              <a:defRPr sz="2000"/>
            </a:lvl2pPr>
            <a:lvl3pPr>
              <a:buClr>
                <a:srgbClr val="4C87B1"/>
              </a:buClr>
              <a:defRPr sz="1800"/>
            </a:lvl3pPr>
            <a:lvl4pPr>
              <a:buClr>
                <a:srgbClr val="4C87B1"/>
              </a:buClr>
              <a:defRPr sz="1600"/>
            </a:lvl4pPr>
            <a:lvl5pPr>
              <a:buClr>
                <a:srgbClr val="4C87B1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buClr>
                <a:srgbClr val="4C87B1"/>
              </a:buClr>
              <a:defRPr sz="2200"/>
            </a:lvl1pPr>
            <a:lvl2pPr>
              <a:buClr>
                <a:srgbClr val="4C87B1"/>
              </a:buClr>
              <a:defRPr sz="2000"/>
            </a:lvl2pPr>
            <a:lvl3pPr>
              <a:buClr>
                <a:srgbClr val="4C87B1"/>
              </a:buClr>
              <a:defRPr sz="1800"/>
            </a:lvl3pPr>
            <a:lvl4pPr>
              <a:buClr>
                <a:srgbClr val="4C87B1"/>
              </a:buClr>
              <a:defRPr sz="1600"/>
            </a:lvl4pPr>
            <a:lvl5pPr>
              <a:buClr>
                <a:srgbClr val="4C87B1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8B0D-792A-4BF5-8A5F-27A23E90053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3E669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4158-4006-493C-A272-4C350416E0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636E-6BFF-4E65-93B8-CD36232E7B2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3E669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buClr>
                <a:srgbClr val="4C87B1"/>
              </a:buClr>
              <a:defRPr sz="2800"/>
            </a:lvl1pPr>
            <a:lvl2pPr>
              <a:buClr>
                <a:srgbClr val="4C87B1"/>
              </a:buClr>
              <a:defRPr sz="2600"/>
            </a:lvl2pPr>
            <a:lvl3pPr>
              <a:buClr>
                <a:srgbClr val="4C87B1"/>
              </a:buClr>
              <a:defRPr sz="2400"/>
            </a:lvl3pPr>
            <a:lvl4pPr>
              <a:buClr>
                <a:srgbClr val="4C87B1"/>
              </a:buClr>
              <a:defRPr sz="2000"/>
            </a:lvl4pPr>
            <a:lvl5pPr>
              <a:buClr>
                <a:srgbClr val="4C87B1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1C89-0191-4917-A4B8-CDBA0A3B08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rgbClr val="3E66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104B-BBE9-4B9B-BE51-8745C8BED9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F9F9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rot="10800000">
            <a:off x="-10800" y="58284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838 h 10000"/>
              <a:gd name="connsiteX4" fmla="*/ 10000 w 10000"/>
              <a:gd name="connsiteY4" fmla="*/ 5121 h 10000"/>
              <a:gd name="connsiteX5" fmla="*/ 7453 w 10000"/>
              <a:gd name="connsiteY5" fmla="*/ 6692 h 10000"/>
              <a:gd name="connsiteX6" fmla="*/ 2578 w 10000"/>
              <a:gd name="connsiteY6" fmla="*/ 3064 h 10000"/>
              <a:gd name="connsiteX7" fmla="*/ 0 w 10000"/>
              <a:gd name="connsiteY7" fmla="*/ 10000 h 10000"/>
              <a:gd name="connsiteX8" fmla="*/ 10 w 10000"/>
              <a:gd name="connsiteY8" fmla="*/ 30 h 10000"/>
              <a:gd name="connsiteX0" fmla="*/ 10 w 10000"/>
              <a:gd name="connsiteY0" fmla="*/ 30 h 10000"/>
              <a:gd name="connsiteX1" fmla="*/ 4404 w 10000"/>
              <a:gd name="connsiteY1" fmla="*/ 0 h 10000"/>
              <a:gd name="connsiteX2" fmla="*/ 7578 w 10000"/>
              <a:gd name="connsiteY2" fmla="*/ 5595 h 10000"/>
              <a:gd name="connsiteX3" fmla="*/ 9990 w 10000"/>
              <a:gd name="connsiteY3" fmla="*/ 3600 h 10000"/>
              <a:gd name="connsiteX4" fmla="*/ 10000 w 10000"/>
              <a:gd name="connsiteY4" fmla="*/ 5121 h 10000"/>
              <a:gd name="connsiteX5" fmla="*/ 7453 w 10000"/>
              <a:gd name="connsiteY5" fmla="*/ 6692 h 10000"/>
              <a:gd name="connsiteX6" fmla="*/ 2578 w 10000"/>
              <a:gd name="connsiteY6" fmla="*/ 3064 h 10000"/>
              <a:gd name="connsiteX7" fmla="*/ 0 w 10000"/>
              <a:gd name="connsiteY7" fmla="*/ 10000 h 10000"/>
              <a:gd name="connsiteX8" fmla="*/ 10 w 10000"/>
              <a:gd name="connsiteY8" fmla="*/ 3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10" y="30"/>
                </a:moveTo>
                <a:lnTo>
                  <a:pt x="4404" y="0"/>
                </a:lnTo>
                <a:cubicBezTo>
                  <a:pt x="4757" y="1540"/>
                  <a:pt x="6647" y="4995"/>
                  <a:pt x="7578" y="5595"/>
                </a:cubicBezTo>
                <a:cubicBezTo>
                  <a:pt x="8509" y="6195"/>
                  <a:pt x="9574" y="5079"/>
                  <a:pt x="9990" y="3600"/>
                </a:cubicBezTo>
                <a:cubicBezTo>
                  <a:pt x="9993" y="4403"/>
                  <a:pt x="9997" y="4318"/>
                  <a:pt x="10000" y="5121"/>
                </a:cubicBezTo>
                <a:cubicBezTo>
                  <a:pt x="9823" y="5792"/>
                  <a:pt x="8690" y="7035"/>
                  <a:pt x="7453" y="6692"/>
                </a:cubicBezTo>
                <a:cubicBezTo>
                  <a:pt x="6216" y="6349"/>
                  <a:pt x="3820" y="2515"/>
                  <a:pt x="2578" y="3064"/>
                </a:cubicBezTo>
                <a:cubicBezTo>
                  <a:pt x="1299" y="3186"/>
                  <a:pt x="468" y="7348"/>
                  <a:pt x="0" y="10000"/>
                </a:cubicBezTo>
                <a:cubicBezTo>
                  <a:pt x="3" y="6677"/>
                  <a:pt x="7" y="3353"/>
                  <a:pt x="10" y="30"/>
                </a:cubicBezTo>
                <a:close/>
              </a:path>
            </a:pathLst>
          </a:custGeom>
          <a:gradFill>
            <a:gsLst>
              <a:gs pos="23000">
                <a:srgbClr val="4C87B1"/>
              </a:gs>
              <a:gs pos="100000">
                <a:srgbClr val="ACC5D8">
                  <a:alpha val="54902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10800000">
            <a:off x="-20638" y="6242050"/>
            <a:ext cx="4772026" cy="6270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>
              <a:gd name="connsiteX0" fmla="*/ 0 w 10022"/>
              <a:gd name="connsiteY0" fmla="*/ 0 h 9846"/>
              <a:gd name="connsiteX1" fmla="*/ 5560 w 10022"/>
              <a:gd name="connsiteY1" fmla="*/ 9479 h 9846"/>
              <a:gd name="connsiteX2" fmla="*/ 10022 w 10022"/>
              <a:gd name="connsiteY2" fmla="*/ 7151 h 9846"/>
              <a:gd name="connsiteX3" fmla="*/ 10000 w 10022"/>
              <a:gd name="connsiteY3" fmla="*/ 101 h 9846"/>
              <a:gd name="connsiteX4" fmla="*/ 0 w 10022"/>
              <a:gd name="connsiteY4" fmla="*/ 0 h 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" h="9846">
                <a:moveTo>
                  <a:pt x="0" y="0"/>
                </a:moveTo>
                <a:cubicBezTo>
                  <a:pt x="580" y="1714"/>
                  <a:pt x="3890" y="8287"/>
                  <a:pt x="5560" y="9479"/>
                </a:cubicBezTo>
                <a:cubicBezTo>
                  <a:pt x="7230" y="10671"/>
                  <a:pt x="9282" y="8714"/>
                  <a:pt x="10022" y="7151"/>
                </a:cubicBezTo>
                <a:cubicBezTo>
                  <a:pt x="10015" y="4801"/>
                  <a:pt x="10007" y="2451"/>
                  <a:pt x="10000" y="10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C87B1">
                  <a:alpha val="45000"/>
                </a:srgbClr>
              </a:gs>
              <a:gs pos="100000">
                <a:srgbClr val="ACC5D8">
                  <a:alpha val="6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 rot="-10639232">
            <a:off x="-11113" y="6010275"/>
            <a:ext cx="9180513" cy="64928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35" y="216958"/>
              <a:ext cx="9163085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rgbClr val="68373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21880" y="283470"/>
              <a:ext cx="9175785" cy="53017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rgbClr val="AD3E3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1031" name="Title Placeholder 8"/>
          <p:cNvSpPr>
            <a:spLocks noGrp="1"/>
          </p:cNvSpPr>
          <p:nvPr>
            <p:ph type="title"/>
          </p:nvPr>
        </p:nvSpPr>
        <p:spPr bwMode="auto">
          <a:xfrm>
            <a:off x="431800" y="285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31800" y="1517650"/>
            <a:ext cx="82296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219700" y="63817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" y="63817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Presentation title here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380288" y="63817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4D7059-B5D8-4E38-B402-4096129911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6" name="Picture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32763" y="5589588"/>
            <a:ext cx="1049337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1" r:id="rId2"/>
    <p:sldLayoutId id="2147483728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9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arbour.Engineer@hha.co.uk" TargetMode="Externa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352928" cy="352839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Beneficial use of dredgings from a future Haven Navigation </a:t>
            </a:r>
            <a:r>
              <a:rPr lang="en-GB" dirty="0"/>
              <a:t>C</a:t>
            </a:r>
            <a:r>
              <a:rPr lang="en-GB" dirty="0" smtClean="0"/>
              <a:t>hannel deepening project</a:t>
            </a:r>
            <a:br>
              <a:rPr lang="en-GB" dirty="0" smtClean="0"/>
            </a:br>
            <a:r>
              <a:rPr lang="en-GB" sz="3200" dirty="0" smtClean="0"/>
              <a:t>February 2014</a:t>
            </a:r>
            <a:endParaRPr lang="en-GB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58" y="188640"/>
            <a:ext cx="4073406" cy="3055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9767"/>
            <a:ext cx="4058385" cy="3044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:\Users\bleddyn.davies\Pictures\28343 Harwich\DSCN0919.JPG"/>
          <p:cNvPicPr preferRelativeResize="0"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028" y="3497297"/>
            <a:ext cx="4087870" cy="30670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97297"/>
            <a:ext cx="4027787" cy="30208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1569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176464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4536"/>
            <a:ext cx="4170298" cy="316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573702"/>
            <a:ext cx="4234344" cy="3145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0047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624" y="319350"/>
            <a:ext cx="8175824" cy="2015936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An initial (and approximate) assessment of the materials above the dredge level has been made, dividing the soils into ‘hard clays’, ‘soft clays’ and ‘sand / gravel’ mixtures…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404904"/>
              </p:ext>
            </p:extLst>
          </p:nvPr>
        </p:nvGraphicFramePr>
        <p:xfrm>
          <a:off x="323529" y="2492893"/>
          <a:ext cx="8496942" cy="358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391"/>
                <a:gridCol w="157760"/>
                <a:gridCol w="1512168"/>
                <a:gridCol w="1152128"/>
                <a:gridCol w="1345721"/>
                <a:gridCol w="1484746"/>
                <a:gridCol w="1634028"/>
              </a:tblGrid>
              <a:tr h="1250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Dredge depth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Hard clays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Soft clays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Sand </a:t>
                      </a:r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and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gravel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Total dredge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volume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  <a:latin typeface="+mj-lt"/>
                        </a:rPr>
                        <a:t>15.5m CD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11.7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0.8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2.9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15.4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b="1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16.0m CD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17.7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1.7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4.8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24.2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b="1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579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624" y="319350"/>
            <a:ext cx="8175824" cy="2015936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An initial (and approximate) assessment of the materials above the dredge level has been made, dividing the soils into ‘hard clays’, ‘soft clays’ and ‘sand / gravel’ mixtures…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61773"/>
              </p:ext>
            </p:extLst>
          </p:nvPr>
        </p:nvGraphicFramePr>
        <p:xfrm>
          <a:off x="323529" y="2492893"/>
          <a:ext cx="8496942" cy="3583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0391"/>
                <a:gridCol w="157760"/>
                <a:gridCol w="1512168"/>
                <a:gridCol w="1152128"/>
                <a:gridCol w="1345721"/>
                <a:gridCol w="1484746"/>
                <a:gridCol w="1634028"/>
              </a:tblGrid>
              <a:tr h="12505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Dredge depth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Hard clays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Soft clays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Sand </a:t>
                      </a:r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and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gravel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‘Available’ </a:t>
                      </a:r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sand and </a:t>
                      </a:r>
                      <a:r>
                        <a:rPr lang="en-GB" sz="2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gravel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Total dredge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volume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GB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50%)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>
                          <a:effectLst/>
                          <a:latin typeface="+mj-lt"/>
                        </a:rPr>
                        <a:t>15.5m CD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11.7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0.8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2.9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 </a:t>
                      </a:r>
                      <a:r>
                        <a:rPr lang="en-GB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15.4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b="1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4254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16.0m CD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  <a:latin typeface="+mj-lt"/>
                        </a:rPr>
                        <a:t> 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17.7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1.7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  <a:latin typeface="+mj-lt"/>
                        </a:rPr>
                        <a:t>4.8 </a:t>
                      </a:r>
                      <a:r>
                        <a:rPr lang="en-GB" sz="2400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2.4 </a:t>
                      </a:r>
                      <a:r>
                        <a:rPr lang="en-GB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GB" sz="240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  <a:latin typeface="+mj-lt"/>
                        </a:rPr>
                        <a:t>24.2 </a:t>
                      </a:r>
                      <a:r>
                        <a:rPr lang="en-GB" sz="2400" b="1" u="none" strike="noStrike" dirty="0" smtClean="0">
                          <a:effectLst/>
                          <a:latin typeface="+mj-lt"/>
                        </a:rPr>
                        <a:t>M m</a:t>
                      </a:r>
                      <a:r>
                        <a:rPr lang="en-GB" sz="2400" b="1" u="none" strike="noStrike" baseline="30000" dirty="0" smtClean="0">
                          <a:effectLst/>
                          <a:latin typeface="+mj-lt"/>
                        </a:rPr>
                        <a:t>3</a:t>
                      </a:r>
                      <a:endParaRPr lang="en-GB" sz="2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285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624" y="319350"/>
            <a:ext cx="8175824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As part of the MMO pre-application process, HHA is required to consider beneficial uses;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2961" y="1534668"/>
            <a:ext cx="7761487" cy="1523494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Seek information from stakeholders regarding existing projects that could benefit from dredged material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8159" y="4135379"/>
            <a:ext cx="7592273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Consider if / how these projects could use the dredged material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2960" y="3104328"/>
            <a:ext cx="7778308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Provide further information as available regarding amounts and type of material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2952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624" y="319350"/>
            <a:ext cx="8175824" cy="1523494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The pre-application process is about to be launched and the Scoping Report submitted to the MMO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6141" y="1862051"/>
            <a:ext cx="7761487" cy="1523494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The studies and the various environmental assessments are planned to be completed by March 2015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51339" y="4462762"/>
            <a:ext cx="7592273" cy="1523494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Proposals and information regarding existing projects should be sent to HHA by the end of June 2014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6140" y="3431711"/>
            <a:ext cx="7778308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Beneficial disposal options are likely to be considered in the third quarter of 2014 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4468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9400" y="332656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John Brien (Harbour Engineer)</a:t>
            </a:r>
          </a:p>
          <a:p>
            <a:r>
              <a:rPr lang="en-GB" sz="2000" dirty="0" smtClean="0">
                <a:latin typeface="+mj-lt"/>
              </a:rPr>
              <a:t>Harwich Haven Authority</a:t>
            </a:r>
          </a:p>
          <a:p>
            <a:r>
              <a:rPr lang="en-GB" sz="2000" dirty="0" smtClean="0">
                <a:latin typeface="+mj-lt"/>
              </a:rPr>
              <a:t>Harbour House</a:t>
            </a:r>
          </a:p>
          <a:p>
            <a:r>
              <a:rPr lang="en-GB" sz="2000" dirty="0" smtClean="0">
                <a:latin typeface="+mj-lt"/>
              </a:rPr>
              <a:t>The Quay</a:t>
            </a:r>
          </a:p>
          <a:p>
            <a:r>
              <a:rPr lang="en-GB" sz="2000" dirty="0" smtClean="0">
                <a:latin typeface="+mj-lt"/>
              </a:rPr>
              <a:t>Harwich Essex</a:t>
            </a:r>
          </a:p>
          <a:p>
            <a:r>
              <a:rPr lang="en-GB" sz="2000" dirty="0" smtClean="0">
                <a:latin typeface="+mj-lt"/>
              </a:rPr>
              <a:t>CO12 3HH</a:t>
            </a:r>
          </a:p>
          <a:p>
            <a:endParaRPr lang="en-GB" sz="2000" dirty="0">
              <a:solidFill>
                <a:schemeClr val="bg2">
                  <a:lumMod val="25000"/>
                </a:schemeClr>
              </a:solidFill>
              <a:latin typeface="+mj-lt"/>
              <a:hlinkClick r:id="rId3"/>
            </a:endParaRP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hlinkClick r:id="rId3"/>
              </a:rPr>
              <a:t>01255 243030</a:t>
            </a:r>
          </a:p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latin typeface="+mj-lt"/>
                <a:hlinkClick r:id="rId3"/>
              </a:rPr>
              <a:t>Harbour.Engineer@hha.co.uk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GB" sz="20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4" descr="page 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68" y="3502755"/>
            <a:ext cx="26431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942" y="3502755"/>
            <a:ext cx="3071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58933"/>
              </p:ext>
            </p:extLst>
          </p:nvPr>
        </p:nvGraphicFramePr>
        <p:xfrm>
          <a:off x="6283348" y="3502755"/>
          <a:ext cx="2857500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6" imgW="9945488" imgH="5390476" progId="PBrush">
                  <p:embed/>
                </p:oleObj>
              </mc:Choice>
              <mc:Fallback>
                <p:oleObj name="Bitmap Image" r:id="rId6" imgW="9945488" imgH="53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348" y="3502755"/>
                        <a:ext cx="2857500" cy="2088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484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624" y="319350"/>
            <a:ext cx="8391848" cy="2015936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Harwich Haven Authority and the Port of Felixstowe are working together on the early stages of a Haven Navigation Channel deepening project. During 2011 and 2012 we undertook;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8149" y="2519553"/>
            <a:ext cx="7778308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+mj-lt"/>
                <a:ea typeface="+mj-ea"/>
                <a:cs typeface="+mj-cs"/>
              </a:rPr>
              <a:t>A</a:t>
            </a:r>
            <a:r>
              <a:rPr lang="en-GB" sz="3200" dirty="0" smtClean="0">
                <a:latin typeface="+mj-lt"/>
                <a:ea typeface="+mj-ea"/>
                <a:cs typeface="+mj-cs"/>
              </a:rPr>
              <a:t>ssessment of current channel capacity and the benefits from deepening options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98148" y="4627822"/>
            <a:ext cx="7778308" cy="538609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Early cost estimates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8148" y="3550604"/>
            <a:ext cx="7778308" cy="538609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Studies of the initial physical impacts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8148" y="4089213"/>
            <a:ext cx="7778308" cy="538609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Studies of the initial environmental impacts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6806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624" y="319350"/>
            <a:ext cx="7815784" cy="538609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During 2013, we undertook;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8149" y="1052736"/>
            <a:ext cx="7778308" cy="1523494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An application to the TEN-T Agency for support for further studies, assisted by ECC, which was successful (50% funded)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8149" y="3109081"/>
            <a:ext cx="7778308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A site investigation, excavating trial pits throughout the channel and harbour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8149" y="4134374"/>
            <a:ext cx="7778308" cy="538609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Soils testing on the samples recovered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98149" y="2576230"/>
            <a:ext cx="7778308" cy="538609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Preparation of contracts for further studies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0808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28624" y="319350"/>
            <a:ext cx="8175824" cy="2015936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latin typeface="+mj-lt"/>
                <a:ea typeface="+mj-ea"/>
                <a:cs typeface="+mj-cs"/>
              </a:rPr>
              <a:t>The next stage will be to make a pre-application submission to the Marine Management Organisation (MMO) The pre-application phase includes;</a:t>
            </a:r>
            <a:endParaRPr lang="en-GB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2961" y="2335286"/>
            <a:ext cx="6969399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A Scoping report for Regulator and Stakeholder consultation and feedback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8159" y="4935997"/>
            <a:ext cx="6728177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Assessment of potential for beneficial use of dredgings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42960" y="3366337"/>
            <a:ext cx="7778308" cy="538609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Detailed environmental assessment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42960" y="3904946"/>
            <a:ext cx="7778308" cy="1031051"/>
          </a:xfrm>
          <a:prstGeom prst="rect">
            <a:avLst/>
          </a:prstGeom>
        </p:spPr>
        <p:txBody>
          <a:bodyPr wrap="square" lIns="0" rIns="0" bIns="0" anchor="t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WFD, Waste Directive, Habitats Regulations, noise, traffic </a:t>
            </a:r>
            <a:r>
              <a:rPr lang="en-GB" sz="3200" dirty="0">
                <a:latin typeface="+mj-lt"/>
                <a:ea typeface="+mj-ea"/>
                <a:cs typeface="+mj-cs"/>
              </a:rPr>
              <a:t>a</a:t>
            </a:r>
            <a:r>
              <a:rPr lang="en-GB" sz="3200" dirty="0" smtClean="0">
                <a:latin typeface="+mj-lt"/>
                <a:ea typeface="+mj-ea"/>
                <a:cs typeface="+mj-cs"/>
              </a:rPr>
              <a:t>ssessments…</a:t>
            </a:r>
            <a:endParaRPr lang="en-GB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1644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8639"/>
            <a:ext cx="9144000" cy="6480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87624" y="548680"/>
            <a:ext cx="5400600" cy="784830"/>
          </a:xfrm>
          <a:prstGeom prst="rect">
            <a:avLst/>
          </a:prstGeom>
          <a:solidFill>
            <a:schemeClr val="accent1">
              <a:tint val="20000"/>
              <a:alpha val="69000"/>
            </a:schemeClr>
          </a:solidFill>
          <a:ln w="12700">
            <a:solidFill>
              <a:schemeClr val="tx1"/>
            </a:solidFill>
          </a:ln>
        </p:spPr>
        <p:txBody>
          <a:bodyPr wrap="square" lIns="0" rIns="0" bIns="0" anchor="t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 smtClean="0">
                <a:latin typeface="+mj-lt"/>
                <a:ea typeface="+mj-ea"/>
                <a:cs typeface="+mj-cs"/>
              </a:rPr>
              <a:t>Harbour and channel is currently dredged to -14.5m CD and covers about 17.7M m </a:t>
            </a:r>
            <a:r>
              <a:rPr lang="en-GB" sz="2400" baseline="30000" dirty="0" smtClean="0">
                <a:latin typeface="+mj-lt"/>
                <a:ea typeface="+mj-ea"/>
                <a:cs typeface="+mj-cs"/>
              </a:rPr>
              <a:t>3</a:t>
            </a:r>
            <a:endParaRPr lang="en-GB" sz="2400" baseline="30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1146"/>
            <a:ext cx="9144000" cy="6507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1560" y="548680"/>
            <a:ext cx="4608512" cy="415498"/>
          </a:xfrm>
          <a:prstGeom prst="rect">
            <a:avLst/>
          </a:prstGeom>
          <a:solidFill>
            <a:schemeClr val="accent1">
              <a:tint val="20000"/>
              <a:alpha val="69000"/>
            </a:schemeClr>
          </a:solidFill>
          <a:ln w="12700">
            <a:solidFill>
              <a:schemeClr val="tx1"/>
            </a:solidFill>
          </a:ln>
        </p:spPr>
        <p:txBody>
          <a:bodyPr wrap="square" lIns="0" rIns="0" bIns="0" anchor="t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 smtClean="0">
                <a:latin typeface="+mj-lt"/>
                <a:ea typeface="+mj-ea"/>
                <a:cs typeface="+mj-cs"/>
              </a:rPr>
              <a:t>Location of trial pit sampling points</a:t>
            </a:r>
            <a:endParaRPr lang="en-GB" sz="2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2419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2553C-4589-46BD-9EB5-EDEC4F1D84E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2354387"/>
            <a:ext cx="6264696" cy="43924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88641"/>
            <a:ext cx="4713000" cy="38884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940152" y="196451"/>
            <a:ext cx="252517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Backhoe Dredger:</a:t>
            </a:r>
          </a:p>
          <a:p>
            <a:pPr algn="ctr"/>
            <a:r>
              <a:rPr lang="en-GB" sz="3200" b="1" dirty="0" smtClean="0">
                <a:latin typeface="+mj-lt"/>
              </a:rPr>
              <a:t>Mjølner R</a:t>
            </a:r>
            <a:endParaRPr lang="en-GB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838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77504"/>
            <a:ext cx="4076715" cy="2986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/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166" y="260648"/>
            <a:ext cx="4100100" cy="3003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501008"/>
            <a:ext cx="4076715" cy="2986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993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6A2A-0B97-4AC6-A304-565F707F4854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4160554" cy="31287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60648"/>
            <a:ext cx="4176464" cy="3140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875" y="3618124"/>
            <a:ext cx="4160554" cy="31287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5348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HA Presentatio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HHA Presentation</Template>
  <TotalTime>3665</TotalTime>
  <Words>527</Words>
  <Application>Microsoft Office PowerPoint</Application>
  <PresentationFormat>On-screen Show (4:3)</PresentationFormat>
  <Paragraphs>124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HHA Presentation</vt:lpstr>
      <vt:lpstr>Bitmap Image</vt:lpstr>
      <vt:lpstr>Beneficial use of dredgings from a future Haven Navigation Channel deepening project February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 Brand</dc:creator>
  <cp:lastModifiedBy>nicky.spurr</cp:lastModifiedBy>
  <cp:revision>197</cp:revision>
  <cp:lastPrinted>2014-02-07T14:46:34Z</cp:lastPrinted>
  <dcterms:created xsi:type="dcterms:W3CDTF">2011-08-26T10:33:24Z</dcterms:created>
  <dcterms:modified xsi:type="dcterms:W3CDTF">2014-02-24T13:01:29Z</dcterms:modified>
</cp:coreProperties>
</file>